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8"/>
  </p:notesMasterIdLst>
  <p:sldIdLst>
    <p:sldId id="256" r:id="rId2"/>
    <p:sldId id="257" r:id="rId3"/>
    <p:sldId id="258" r:id="rId4"/>
    <p:sldId id="261" r:id="rId5"/>
    <p:sldId id="259" r:id="rId6"/>
    <p:sldId id="260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森口 誠也" initials="森口" lastIdx="1" clrIdx="0">
    <p:extLst>
      <p:ext uri="{19B8F6BF-5375-455C-9EA6-DF929625EA0E}">
        <p15:presenceInfo xmlns:p15="http://schemas.microsoft.com/office/powerpoint/2012/main" userId="森口 誠也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6E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13" d="100"/>
          <a:sy n="113" d="100"/>
        </p:scale>
        <p:origin x="1590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301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DC44CF-2943-4170-A7D6-316C24E9D892}" type="datetimeFigureOut">
              <a:rPr kumimoji="1" lang="ja-JP" altLang="en-US" smtClean="0"/>
              <a:t>2024/7/17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E647BE-DCB9-40B7-BDEA-11DE9A71353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26221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E647BE-DCB9-40B7-BDEA-11DE9A71353D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445548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66488-BC18-4EA9-925A-FD1EC3DD22FB}" type="datetimeFigureOut">
              <a:rPr kumimoji="1" lang="ja-JP" altLang="en-US" smtClean="0"/>
              <a:t>2024/7/17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FA748-2A58-4D3A-B8B5-6EDDAF2B92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4928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66488-BC18-4EA9-925A-FD1EC3DD22FB}" type="datetimeFigureOut">
              <a:rPr kumimoji="1" lang="ja-JP" altLang="en-US" smtClean="0"/>
              <a:t>2024/7/17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FA748-2A58-4D3A-B8B5-6EDDAF2B92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319793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66488-BC18-4EA9-925A-FD1EC3DD22FB}" type="datetimeFigureOut">
              <a:rPr kumimoji="1" lang="ja-JP" altLang="en-US" smtClean="0"/>
              <a:t>2024/7/17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FA748-2A58-4D3A-B8B5-6EDDAF2B92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057911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66488-BC18-4EA9-925A-FD1EC3DD22FB}" type="datetimeFigureOut">
              <a:rPr kumimoji="1" lang="ja-JP" altLang="en-US" smtClean="0"/>
              <a:t>2024/7/17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FA748-2A58-4D3A-B8B5-6EDDAF2B92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952491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66488-BC18-4EA9-925A-FD1EC3DD22FB}" type="datetimeFigureOut">
              <a:rPr kumimoji="1" lang="ja-JP" altLang="en-US" smtClean="0"/>
              <a:t>2024/7/17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FA748-2A58-4D3A-B8B5-6EDDAF2B92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423041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66488-BC18-4EA9-925A-FD1EC3DD22FB}" type="datetimeFigureOut">
              <a:rPr kumimoji="1" lang="ja-JP" altLang="en-US" smtClean="0"/>
              <a:t>2024/7/17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FA748-2A58-4D3A-B8B5-6EDDAF2B92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652212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66488-BC18-4EA9-925A-FD1EC3DD22FB}" type="datetimeFigureOut">
              <a:rPr kumimoji="1" lang="ja-JP" altLang="en-US" smtClean="0"/>
              <a:t>2024/7/17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FA748-2A58-4D3A-B8B5-6EDDAF2B92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577574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66488-BC18-4EA9-925A-FD1EC3DD22FB}" type="datetimeFigureOut">
              <a:rPr kumimoji="1" lang="ja-JP" altLang="en-US" smtClean="0"/>
              <a:t>2024/7/17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FA748-2A58-4D3A-B8B5-6EDDAF2B92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10713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66488-BC18-4EA9-925A-FD1EC3DD22FB}" type="datetimeFigureOut">
              <a:rPr kumimoji="1" lang="ja-JP" altLang="en-US" smtClean="0"/>
              <a:t>2024/7/17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FA748-2A58-4D3A-B8B5-6EDDAF2B92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834922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66488-BC18-4EA9-925A-FD1EC3DD22FB}" type="datetimeFigureOut">
              <a:rPr kumimoji="1" lang="ja-JP" altLang="en-US" smtClean="0"/>
              <a:t>2024/7/17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FA748-2A58-4D3A-B8B5-6EDDAF2B92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92271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66488-BC18-4EA9-925A-FD1EC3DD22FB}" type="datetimeFigureOut">
              <a:rPr kumimoji="1" lang="ja-JP" altLang="en-US" smtClean="0"/>
              <a:t>2024/7/17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FA748-2A58-4D3A-B8B5-6EDDAF2B92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558724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60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966488-BC18-4EA9-925A-FD1EC3DD22FB}" type="datetimeFigureOut">
              <a:rPr kumimoji="1" lang="ja-JP" altLang="en-US" smtClean="0"/>
              <a:t>2024/7/17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7FA748-2A58-4D3A-B8B5-6EDDAF2B92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57454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図 13">
            <a:extLst>
              <a:ext uri="{FF2B5EF4-FFF2-40B4-BE49-F238E27FC236}">
                <a16:creationId xmlns:a16="http://schemas.microsoft.com/office/drawing/2014/main" id="{9EED6286-FE9D-4A1C-AC0E-6C141856A1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20000"/>
                    </a14:imgEffect>
                    <a14:imgEffect>
                      <a14:saturation sat="7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645" y="1"/>
            <a:ext cx="9151646" cy="6858000"/>
          </a:xfrm>
          <a:prstGeom prst="rect">
            <a:avLst/>
          </a:prstGeom>
          <a:effectLst>
            <a:glow rad="127000">
              <a:schemeClr val="bg1"/>
            </a:glow>
          </a:effectLst>
        </p:spPr>
      </p:pic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0E634BEF-7032-4D1A-8720-415350577800}"/>
              </a:ext>
            </a:extLst>
          </p:cNvPr>
          <p:cNvSpPr/>
          <p:nvPr/>
        </p:nvSpPr>
        <p:spPr>
          <a:xfrm>
            <a:off x="3154245" y="753532"/>
            <a:ext cx="2827866" cy="829736"/>
          </a:xfrm>
          <a:prstGeom prst="rect">
            <a:avLst/>
          </a:prstGeom>
          <a:solidFill>
            <a:schemeClr val="bg2">
              <a:lumMod val="75000"/>
              <a:alpha val="90000"/>
            </a:schemeClr>
          </a:solidFill>
          <a:ln w="63500">
            <a:solidFill>
              <a:schemeClr val="bg2">
                <a:alpha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ja-JP" altLang="en-US" sz="4000" dirty="0">
                <a:ln w="6350">
                  <a:solidFill>
                    <a:schemeClr val="tx1"/>
                  </a:solidFill>
                </a:ln>
              </a:rPr>
              <a:t>画面の見方</a:t>
            </a:r>
            <a:endParaRPr kumimoji="1" lang="en-US" altLang="ja-JP" sz="4000" dirty="0">
              <a:ln w="6350">
                <a:solidFill>
                  <a:schemeClr val="tx1"/>
                </a:solidFill>
              </a:ln>
            </a:endParaRPr>
          </a:p>
        </p:txBody>
      </p:sp>
      <p:pic>
        <p:nvPicPr>
          <p:cNvPr id="18" name="図 17">
            <a:extLst>
              <a:ext uri="{FF2B5EF4-FFF2-40B4-BE49-F238E27FC236}">
                <a16:creationId xmlns:a16="http://schemas.microsoft.com/office/drawing/2014/main" id="{8F35DE7D-A0B9-4F05-8082-403B46E270BE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148256" y="1222680"/>
            <a:ext cx="3160552" cy="2190338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4EE671D2-B9B8-47AA-9542-D4E112609457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143879" flipH="1">
            <a:off x="5722485" y="4287033"/>
            <a:ext cx="2531803" cy="1924599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46C678BE-5425-4742-9E2C-A34249C4D97E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83065">
            <a:off x="2536323" y="3690542"/>
            <a:ext cx="2632443" cy="2000040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94B5F8C5-630E-4A30-855B-33FE4CA0A1B4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93080" y="2092726"/>
            <a:ext cx="3373776" cy="1528742"/>
          </a:xfrm>
          <a:prstGeom prst="rect">
            <a:avLst/>
          </a:prstGeom>
        </p:spPr>
      </p:pic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C3161029-9D5C-47FC-9D7A-D0B843969826}"/>
              </a:ext>
            </a:extLst>
          </p:cNvPr>
          <p:cNvSpPr txBox="1"/>
          <p:nvPr/>
        </p:nvSpPr>
        <p:spPr>
          <a:xfrm>
            <a:off x="876096" y="2638679"/>
            <a:ext cx="31605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経過日数。</a:t>
            </a:r>
            <a:endParaRPr kumimoji="1" lang="en-US" altLang="ja-JP" dirty="0"/>
          </a:p>
          <a:p>
            <a:r>
              <a:rPr kumimoji="1" lang="ja-JP" altLang="en-US" dirty="0"/>
              <a:t>出来るだけ</a:t>
            </a:r>
            <a:r>
              <a:rPr kumimoji="1" lang="ja-JP" altLang="en-US" dirty="0">
                <a:solidFill>
                  <a:srgbClr val="FF0000"/>
                </a:solidFill>
              </a:rPr>
              <a:t>長く</a:t>
            </a:r>
            <a:r>
              <a:rPr kumimoji="1" lang="ja-JP" altLang="en-US" dirty="0"/>
              <a:t>生き残れ！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A6B4D102-370A-46FB-ACAA-31FC9F72AC5A}"/>
              </a:ext>
            </a:extLst>
          </p:cNvPr>
          <p:cNvSpPr txBox="1"/>
          <p:nvPr/>
        </p:nvSpPr>
        <p:spPr>
          <a:xfrm>
            <a:off x="2873727" y="4017046"/>
            <a:ext cx="20148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solidFill>
                  <a:srgbClr val="00B050"/>
                </a:solidFill>
              </a:rPr>
              <a:t>体力</a:t>
            </a:r>
            <a:r>
              <a:rPr kumimoji="1" lang="ja-JP" altLang="en-US" dirty="0"/>
              <a:t>と</a:t>
            </a:r>
            <a:r>
              <a:rPr kumimoji="1" lang="ja-JP" altLang="en-US" dirty="0">
                <a:solidFill>
                  <a:schemeClr val="accent2">
                    <a:lumMod val="75000"/>
                  </a:schemeClr>
                </a:solidFill>
              </a:rPr>
              <a:t>満腹度</a:t>
            </a:r>
            <a:r>
              <a:rPr kumimoji="1" lang="ja-JP" altLang="en-US" dirty="0"/>
              <a:t>。</a:t>
            </a:r>
            <a:endParaRPr kumimoji="1" lang="en-US" altLang="ja-JP" dirty="0"/>
          </a:p>
          <a:p>
            <a:r>
              <a:rPr kumimoji="1" lang="ja-JP" altLang="en-US" dirty="0"/>
              <a:t>無くなると</a:t>
            </a:r>
            <a:endParaRPr kumimoji="1" lang="en-US" altLang="ja-JP" dirty="0"/>
          </a:p>
          <a:p>
            <a:r>
              <a:rPr kumimoji="1" lang="ja-JP" altLang="en-US" dirty="0">
                <a:solidFill>
                  <a:srgbClr val="C00000"/>
                </a:solidFill>
              </a:rPr>
              <a:t>ゲームオーバー</a:t>
            </a:r>
            <a:r>
              <a:rPr kumimoji="1" lang="en-US" altLang="ja-JP" dirty="0">
                <a:solidFill>
                  <a:srgbClr val="C00000"/>
                </a:solidFill>
              </a:rPr>
              <a:t>...</a:t>
            </a:r>
            <a:endParaRPr kumimoji="1" lang="ja-JP" altLang="en-US" dirty="0">
              <a:solidFill>
                <a:srgbClr val="C00000"/>
              </a:solidFill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845399DD-4603-4E2D-8630-1532D4922909}"/>
              </a:ext>
            </a:extLst>
          </p:cNvPr>
          <p:cNvSpPr txBox="1"/>
          <p:nvPr/>
        </p:nvSpPr>
        <p:spPr>
          <a:xfrm>
            <a:off x="6493933" y="1608667"/>
            <a:ext cx="24246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【</a:t>
            </a:r>
            <a:r>
              <a:rPr kumimoji="1" lang="ja-JP" altLang="en-US" dirty="0"/>
              <a:t>操作方法</a:t>
            </a:r>
            <a:r>
              <a:rPr kumimoji="1" lang="en-US" altLang="ja-JP" dirty="0"/>
              <a:t>】</a:t>
            </a:r>
          </a:p>
          <a:p>
            <a:r>
              <a:rPr kumimoji="1" lang="en-US" altLang="ja-JP" dirty="0">
                <a:solidFill>
                  <a:schemeClr val="accent5">
                    <a:lumMod val="75000"/>
                  </a:schemeClr>
                </a:solidFill>
              </a:rPr>
              <a:t>WASD</a:t>
            </a:r>
            <a:r>
              <a:rPr kumimoji="1" lang="ja-JP" altLang="en-US" dirty="0"/>
              <a:t>で移動。</a:t>
            </a:r>
            <a:endParaRPr kumimoji="1" lang="en-US" altLang="ja-JP" dirty="0"/>
          </a:p>
          <a:p>
            <a:r>
              <a:rPr kumimoji="1" lang="en-US" altLang="ja-JP" dirty="0">
                <a:solidFill>
                  <a:schemeClr val="accent5">
                    <a:lumMod val="75000"/>
                  </a:schemeClr>
                </a:solidFill>
              </a:rPr>
              <a:t>F</a:t>
            </a:r>
            <a:r>
              <a:rPr kumimoji="1" lang="ja-JP" altLang="en-US" dirty="0"/>
              <a:t>で各種インタラクト。</a:t>
            </a:r>
            <a:endParaRPr kumimoji="1" lang="en-US" altLang="ja-JP" dirty="0"/>
          </a:p>
          <a:p>
            <a:endParaRPr kumimoji="1" lang="ja-JP" altLang="en-US" dirty="0"/>
          </a:p>
        </p:txBody>
      </p:sp>
      <p:pic>
        <p:nvPicPr>
          <p:cNvPr id="15" name="図 14">
            <a:extLst>
              <a:ext uri="{FF2B5EF4-FFF2-40B4-BE49-F238E27FC236}">
                <a16:creationId xmlns:a16="http://schemas.microsoft.com/office/drawing/2014/main" id="{89B99D44-3EEE-4690-B2F4-374AC2E19E43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45" y="4519857"/>
            <a:ext cx="3106223" cy="2068793"/>
          </a:xfrm>
          <a:prstGeom prst="rect">
            <a:avLst/>
          </a:prstGeom>
        </p:spPr>
      </p:pic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61DDA450-ABB1-41AE-8674-818E8C86CC28}"/>
              </a:ext>
            </a:extLst>
          </p:cNvPr>
          <p:cNvSpPr txBox="1"/>
          <p:nvPr/>
        </p:nvSpPr>
        <p:spPr>
          <a:xfrm>
            <a:off x="290576" y="4979023"/>
            <a:ext cx="23210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solidFill>
                  <a:schemeClr val="accent2">
                    <a:lumMod val="75000"/>
                  </a:schemeClr>
                </a:solidFill>
              </a:rPr>
              <a:t>満腹度</a:t>
            </a:r>
            <a:r>
              <a:rPr kumimoji="1" lang="ja-JP" altLang="en-US" dirty="0"/>
              <a:t>は一日経過</a:t>
            </a:r>
            <a:endParaRPr kumimoji="1" lang="en-US" altLang="ja-JP" dirty="0"/>
          </a:p>
          <a:p>
            <a:r>
              <a:rPr kumimoji="1" lang="ja-JP" altLang="en-US" dirty="0"/>
              <a:t>するごとに１ゲージづつ</a:t>
            </a:r>
            <a:r>
              <a:rPr kumimoji="1" lang="ja-JP" altLang="en-US" dirty="0">
                <a:solidFill>
                  <a:srgbClr val="C00000"/>
                </a:solidFill>
              </a:rPr>
              <a:t>減っていく！</a:t>
            </a: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ED3D92B4-1BEF-4A80-A4BB-B9C437315845}"/>
              </a:ext>
            </a:extLst>
          </p:cNvPr>
          <p:cNvSpPr txBox="1"/>
          <p:nvPr/>
        </p:nvSpPr>
        <p:spPr>
          <a:xfrm>
            <a:off x="6068898" y="4597165"/>
            <a:ext cx="19186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所持アイテムは</a:t>
            </a:r>
            <a:endParaRPr kumimoji="1" lang="en-US" altLang="ja-JP" dirty="0"/>
          </a:p>
          <a:p>
            <a:r>
              <a:rPr kumimoji="1" lang="ja-JP" altLang="en-US" dirty="0">
                <a:solidFill>
                  <a:schemeClr val="accent5">
                    <a:lumMod val="75000"/>
                  </a:schemeClr>
                </a:solidFill>
              </a:rPr>
              <a:t>左クリック</a:t>
            </a:r>
            <a:r>
              <a:rPr kumimoji="1" lang="ja-JP" altLang="en-US" dirty="0"/>
              <a:t>で使用できる！</a:t>
            </a:r>
          </a:p>
        </p:txBody>
      </p:sp>
    </p:spTree>
    <p:extLst>
      <p:ext uri="{BB962C8B-B14F-4D97-AF65-F5344CB8AC3E}">
        <p14:creationId xmlns:p14="http://schemas.microsoft.com/office/powerpoint/2010/main" val="21415405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図 19">
            <a:extLst>
              <a:ext uri="{FF2B5EF4-FFF2-40B4-BE49-F238E27FC236}">
                <a16:creationId xmlns:a16="http://schemas.microsoft.com/office/drawing/2014/main" id="{03E62417-1F58-4BEE-B13F-2B146339F6BB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0000"/>
                    </a14:imgEffect>
                    <a14:imgEffect>
                      <a14:saturation sat="7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1"/>
          </a:xfrm>
          <a:prstGeom prst="rect">
            <a:avLst/>
          </a:prstGeom>
        </p:spPr>
      </p:pic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6748B731-3B77-4C25-BAB6-C9A0E1A5104B}"/>
              </a:ext>
            </a:extLst>
          </p:cNvPr>
          <p:cNvSpPr/>
          <p:nvPr/>
        </p:nvSpPr>
        <p:spPr>
          <a:xfrm>
            <a:off x="3154245" y="753532"/>
            <a:ext cx="2827866" cy="829736"/>
          </a:xfrm>
          <a:prstGeom prst="rect">
            <a:avLst/>
          </a:prstGeom>
          <a:solidFill>
            <a:schemeClr val="bg2">
              <a:lumMod val="75000"/>
              <a:alpha val="90000"/>
            </a:schemeClr>
          </a:solidFill>
          <a:ln w="63500">
            <a:solidFill>
              <a:schemeClr val="bg2">
                <a:alpha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ja-JP" altLang="en-US" sz="4000" dirty="0">
                <a:ln w="6350">
                  <a:solidFill>
                    <a:schemeClr val="tx1"/>
                  </a:solidFill>
                </a:ln>
              </a:rPr>
              <a:t>画面の見方</a:t>
            </a:r>
            <a:endParaRPr kumimoji="1" lang="en-US" altLang="ja-JP" sz="4000" dirty="0">
              <a:ln w="6350">
                <a:solidFill>
                  <a:schemeClr val="tx1"/>
                </a:solidFill>
              </a:ln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D8007ABC-D95D-457E-9AD8-986BE5174FB2}"/>
              </a:ext>
            </a:extLst>
          </p:cNvPr>
          <p:cNvSpPr/>
          <p:nvPr/>
        </p:nvSpPr>
        <p:spPr>
          <a:xfrm>
            <a:off x="5982111" y="2168682"/>
            <a:ext cx="2827866" cy="1857449"/>
          </a:xfrm>
          <a:prstGeom prst="rect">
            <a:avLst/>
          </a:prstGeom>
          <a:solidFill>
            <a:schemeClr val="bg2">
              <a:lumMod val="75000"/>
              <a:alpha val="90000"/>
            </a:schemeClr>
          </a:solidFill>
          <a:ln w="63500">
            <a:solidFill>
              <a:schemeClr val="bg2">
                <a:alpha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t"/>
          <a:lstStyle/>
          <a:p>
            <a:r>
              <a:rPr kumimoji="1" lang="ja-JP" altLang="en-US" sz="2000" dirty="0">
                <a:ln w="6350">
                  <a:noFill/>
                </a:ln>
                <a:solidFill>
                  <a:schemeClr val="tx1"/>
                </a:solidFill>
              </a:rPr>
              <a:t>おなかが減って</a:t>
            </a:r>
            <a:r>
              <a:rPr kumimoji="1" lang="ja-JP" altLang="en-US" sz="2000" dirty="0">
                <a:ln w="6350">
                  <a:noFill/>
                </a:ln>
                <a:solidFill>
                  <a:srgbClr val="C00000"/>
                </a:solidFill>
              </a:rPr>
              <a:t>死んで</a:t>
            </a:r>
            <a:r>
              <a:rPr kumimoji="1" lang="ja-JP" altLang="en-US" sz="2000" dirty="0">
                <a:ln w="6350">
                  <a:noFill/>
                </a:ln>
                <a:solidFill>
                  <a:schemeClr val="tx1"/>
                </a:solidFill>
              </a:rPr>
              <a:t>しまわないように</a:t>
            </a:r>
            <a:endParaRPr kumimoji="1" lang="en-US" altLang="ja-JP" sz="2000" dirty="0">
              <a:ln w="6350">
                <a:noFill/>
              </a:ln>
              <a:solidFill>
                <a:schemeClr val="tx1"/>
              </a:solidFill>
            </a:endParaRPr>
          </a:p>
          <a:p>
            <a:r>
              <a:rPr kumimoji="1" lang="ja-JP" altLang="en-US" sz="2000" dirty="0">
                <a:ln w="6350">
                  <a:noFill/>
                </a:ln>
                <a:solidFill>
                  <a:schemeClr val="tx1"/>
                </a:solidFill>
              </a:rPr>
              <a:t>フィールドで素材を</a:t>
            </a:r>
            <a:endParaRPr kumimoji="1" lang="en-US" altLang="ja-JP" sz="2000" dirty="0">
              <a:ln w="6350">
                <a:noFill/>
              </a:ln>
              <a:solidFill>
                <a:schemeClr val="tx1"/>
              </a:solidFill>
            </a:endParaRPr>
          </a:p>
          <a:p>
            <a:r>
              <a:rPr kumimoji="1" lang="ja-JP" altLang="en-US" sz="2000" dirty="0">
                <a:ln w="6350">
                  <a:noFill/>
                </a:ln>
                <a:solidFill>
                  <a:schemeClr val="tx1"/>
                </a:solidFill>
              </a:rPr>
              <a:t>集めて</a:t>
            </a:r>
            <a:r>
              <a:rPr kumimoji="1" lang="ja-JP" altLang="en-US" sz="2000" dirty="0">
                <a:ln w="6350">
                  <a:noFill/>
                </a:ln>
                <a:solidFill>
                  <a:srgbClr val="EB6E19"/>
                </a:solidFill>
              </a:rPr>
              <a:t>ハンバーガー</a:t>
            </a:r>
            <a:r>
              <a:rPr kumimoji="1" lang="ja-JP" altLang="en-US" sz="2000" dirty="0">
                <a:ln w="6350">
                  <a:noFill/>
                </a:ln>
                <a:solidFill>
                  <a:schemeClr val="tx1"/>
                </a:solidFill>
              </a:rPr>
              <a:t>を作り、</a:t>
            </a:r>
            <a:r>
              <a:rPr kumimoji="1" lang="ja-JP" altLang="en-US" sz="2000" dirty="0">
                <a:ln w="6350">
                  <a:noFill/>
                </a:ln>
                <a:solidFill>
                  <a:srgbClr val="FF0000"/>
                </a:solidFill>
              </a:rPr>
              <a:t>生き残れ</a:t>
            </a:r>
            <a:r>
              <a:rPr kumimoji="1" lang="ja-JP" altLang="en-US" sz="2000" dirty="0">
                <a:ln w="6350">
                  <a:noFill/>
                </a:ln>
                <a:solidFill>
                  <a:schemeClr val="tx1"/>
                </a:solidFill>
              </a:rPr>
              <a:t>！</a:t>
            </a:r>
            <a:endParaRPr kumimoji="1" lang="en-US" altLang="ja-JP" sz="2000" dirty="0">
              <a:ln w="6350">
                <a:noFill/>
              </a:ln>
              <a:solidFill>
                <a:schemeClr val="tx1"/>
              </a:solidFill>
            </a:endParaRPr>
          </a:p>
          <a:p>
            <a:endParaRPr kumimoji="1" lang="en-US" altLang="ja-JP" sz="2000" dirty="0">
              <a:ln w="6350">
                <a:noFill/>
              </a:ln>
              <a:solidFill>
                <a:schemeClr val="tx1"/>
              </a:solidFill>
            </a:endParaRPr>
          </a:p>
          <a:p>
            <a:endParaRPr kumimoji="1" lang="en-US" altLang="ja-JP" sz="2000" dirty="0">
              <a:ln w="6350">
                <a:noFill/>
              </a:ln>
              <a:solidFill>
                <a:schemeClr val="tx1"/>
              </a:solidFill>
            </a:endParaRPr>
          </a:p>
        </p:txBody>
      </p:sp>
      <p:pic>
        <p:nvPicPr>
          <p:cNvPr id="12" name="図 11">
            <a:extLst>
              <a:ext uri="{FF2B5EF4-FFF2-40B4-BE49-F238E27FC236}">
                <a16:creationId xmlns:a16="http://schemas.microsoft.com/office/drawing/2014/main" id="{B7D6EEDF-5D19-4F48-A643-1FFEB0E13CB7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6517838" y="5073642"/>
            <a:ext cx="2403463" cy="1667005"/>
          </a:xfrm>
          <a:prstGeom prst="rect">
            <a:avLst/>
          </a:prstGeom>
        </p:spPr>
      </p:pic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DBF6BF95-A869-4E6B-AD83-694D48ACC8B4}"/>
              </a:ext>
            </a:extLst>
          </p:cNvPr>
          <p:cNvSpPr txBox="1"/>
          <p:nvPr/>
        </p:nvSpPr>
        <p:spPr>
          <a:xfrm>
            <a:off x="6768857" y="5692315"/>
            <a:ext cx="22117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素材を集めて</a:t>
            </a:r>
            <a:endParaRPr kumimoji="1" lang="en-US" altLang="ja-JP" dirty="0"/>
          </a:p>
          <a:p>
            <a:r>
              <a:rPr kumimoji="1" lang="ja-JP" altLang="en-US" dirty="0">
                <a:solidFill>
                  <a:srgbClr val="0070C0"/>
                </a:solidFill>
              </a:rPr>
              <a:t>クリック</a:t>
            </a:r>
            <a:r>
              <a:rPr kumimoji="1" lang="ja-JP" altLang="en-US" dirty="0"/>
              <a:t>で</a:t>
            </a:r>
            <a:r>
              <a:rPr kumimoji="1" lang="ja-JP" altLang="en-US" dirty="0">
                <a:solidFill>
                  <a:schemeClr val="accent2">
                    <a:lumMod val="75000"/>
                  </a:schemeClr>
                </a:solidFill>
              </a:rPr>
              <a:t>調理！</a:t>
            </a:r>
          </a:p>
        </p:txBody>
      </p:sp>
      <p:pic>
        <p:nvPicPr>
          <p:cNvPr id="22" name="図 21">
            <a:extLst>
              <a:ext uri="{FF2B5EF4-FFF2-40B4-BE49-F238E27FC236}">
                <a16:creationId xmlns:a16="http://schemas.microsoft.com/office/drawing/2014/main" id="{0DCD88BA-3C2F-474A-B27F-2E93FC4A8B23}"/>
              </a:ext>
            </a:extLst>
          </p:cNvPr>
          <p:cNvPicPr>
            <a:picLocks/>
          </p:cNvPicPr>
          <p:nvPr/>
        </p:nvPicPr>
        <p:blipFill>
          <a:blip r:embed="rId5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343396" flipH="1">
            <a:off x="3263841" y="4691144"/>
            <a:ext cx="2473200" cy="1878674"/>
          </a:xfrm>
          <a:prstGeom prst="rect">
            <a:avLst/>
          </a:prstGeom>
        </p:spPr>
      </p:pic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570B48F2-B74E-4D94-8CC7-122C4D34EB51}"/>
              </a:ext>
            </a:extLst>
          </p:cNvPr>
          <p:cNvSpPr txBox="1"/>
          <p:nvPr/>
        </p:nvSpPr>
        <p:spPr>
          <a:xfrm>
            <a:off x="3590275" y="5424119"/>
            <a:ext cx="18372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ハンバーガーに</a:t>
            </a:r>
            <a:endParaRPr kumimoji="1" lang="en-US" altLang="ja-JP" dirty="0"/>
          </a:p>
          <a:p>
            <a:r>
              <a:rPr kumimoji="1" lang="ja-JP" altLang="en-US" dirty="0"/>
              <a:t>必要なアイテム。</a:t>
            </a:r>
            <a:endParaRPr kumimoji="1" lang="en-US" altLang="ja-JP" dirty="0"/>
          </a:p>
          <a:p>
            <a:endParaRPr kumimoji="1" lang="ja-JP" altLang="en-US" dirty="0"/>
          </a:p>
        </p:txBody>
      </p:sp>
      <p:pic>
        <p:nvPicPr>
          <p:cNvPr id="24" name="図 23">
            <a:extLst>
              <a:ext uri="{FF2B5EF4-FFF2-40B4-BE49-F238E27FC236}">
                <a16:creationId xmlns:a16="http://schemas.microsoft.com/office/drawing/2014/main" id="{DFB545F3-3A46-4084-8AE2-24E94E50FAD2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8467" y="2378306"/>
            <a:ext cx="2788897" cy="1857449"/>
          </a:xfrm>
          <a:prstGeom prst="rect">
            <a:avLst/>
          </a:prstGeom>
        </p:spPr>
      </p:pic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13F7CD8F-BB74-40C4-BBC4-1BFD3954526F}"/>
              </a:ext>
            </a:extLst>
          </p:cNvPr>
          <p:cNvSpPr txBox="1"/>
          <p:nvPr/>
        </p:nvSpPr>
        <p:spPr>
          <a:xfrm>
            <a:off x="1617828" y="2750839"/>
            <a:ext cx="19720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アイテムは</a:t>
            </a:r>
            <a:r>
              <a:rPr kumimoji="1" lang="ja-JP" altLang="en-US" dirty="0">
                <a:solidFill>
                  <a:srgbClr val="0070C0"/>
                </a:solidFill>
              </a:rPr>
              <a:t>マウス</a:t>
            </a:r>
            <a:r>
              <a:rPr kumimoji="1" lang="ja-JP" altLang="en-US" dirty="0"/>
              <a:t>と</a:t>
            </a:r>
            <a:r>
              <a:rPr kumimoji="1" lang="ja-JP" altLang="en-US" dirty="0">
                <a:solidFill>
                  <a:srgbClr val="0070C0"/>
                </a:solidFill>
              </a:rPr>
              <a:t>クリック</a:t>
            </a:r>
            <a:r>
              <a:rPr kumimoji="1" lang="ja-JP" altLang="en-US" dirty="0"/>
              <a:t>で移動ができる。</a:t>
            </a:r>
          </a:p>
        </p:txBody>
      </p:sp>
    </p:spTree>
    <p:extLst>
      <p:ext uri="{BB962C8B-B14F-4D97-AF65-F5344CB8AC3E}">
        <p14:creationId xmlns:p14="http://schemas.microsoft.com/office/powerpoint/2010/main" val="4100594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0C4A1D31-71D2-4CD3-99B5-04E2747B59EC}"/>
              </a:ext>
            </a:extLst>
          </p:cNvPr>
          <p:cNvSpPr txBox="1"/>
          <p:nvPr/>
        </p:nvSpPr>
        <p:spPr>
          <a:xfrm>
            <a:off x="872066" y="338667"/>
            <a:ext cx="18288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6400" dirty="0"/>
              <a:t>概要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905809F5-1AA7-46A2-9496-A81F01C2C7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" r="17882" b="-248762"/>
          <a:stretch/>
        </p:blipFill>
        <p:spPr>
          <a:xfrm>
            <a:off x="567267" y="1462617"/>
            <a:ext cx="4004733" cy="1195916"/>
          </a:xfrm>
          <a:prstGeom prst="rect">
            <a:avLst/>
          </a:prstGeom>
        </p:spPr>
      </p:pic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CA3BBDB8-0390-4D65-AE9A-E284BD74DF20}"/>
              </a:ext>
            </a:extLst>
          </p:cNvPr>
          <p:cNvSpPr/>
          <p:nvPr/>
        </p:nvSpPr>
        <p:spPr>
          <a:xfrm>
            <a:off x="414866" y="1852249"/>
            <a:ext cx="3683000" cy="2081089"/>
          </a:xfrm>
          <a:prstGeom prst="rect">
            <a:avLst/>
          </a:prstGeom>
          <a:solidFill>
            <a:schemeClr val="bg2">
              <a:lumMod val="75000"/>
              <a:alpha val="90000"/>
            </a:schemeClr>
          </a:solidFill>
          <a:ln w="63500">
            <a:solidFill>
              <a:schemeClr val="bg2">
                <a:alpha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t"/>
          <a:lstStyle/>
          <a:p>
            <a:r>
              <a:rPr kumimoji="1" lang="ja-JP" altLang="en-US" sz="2000" dirty="0">
                <a:solidFill>
                  <a:schemeClr val="tx1"/>
                </a:solidFill>
              </a:rPr>
              <a:t>初代バイオハザードのような</a:t>
            </a:r>
            <a:endParaRPr kumimoji="1" lang="en-US" altLang="ja-JP" sz="2000" dirty="0">
              <a:solidFill>
                <a:schemeClr val="tx1"/>
              </a:solidFill>
            </a:endParaRPr>
          </a:p>
          <a:p>
            <a:r>
              <a:rPr kumimoji="1" lang="ja-JP" altLang="en-US" sz="2000" dirty="0">
                <a:solidFill>
                  <a:schemeClr val="tx1"/>
                </a:solidFill>
              </a:rPr>
              <a:t>ゾンビに対する緊張感の中で、</a:t>
            </a:r>
            <a:endParaRPr kumimoji="1" lang="en-US" altLang="ja-JP" sz="2000" dirty="0">
              <a:solidFill>
                <a:schemeClr val="tx1"/>
              </a:solidFill>
            </a:endParaRPr>
          </a:p>
          <a:p>
            <a:r>
              <a:rPr kumimoji="1" lang="ja-JP" altLang="en-US" sz="2000" dirty="0">
                <a:solidFill>
                  <a:schemeClr val="tx1"/>
                </a:solidFill>
              </a:rPr>
              <a:t>前に進むか引き返すかの判断を迫られる</a:t>
            </a:r>
            <a:r>
              <a:rPr kumimoji="1" lang="en-US" altLang="ja-JP" sz="2000" dirty="0">
                <a:solidFill>
                  <a:schemeClr val="tx1"/>
                </a:solidFill>
              </a:rPr>
              <a:t>...</a:t>
            </a:r>
          </a:p>
          <a:p>
            <a:r>
              <a:rPr kumimoji="1" lang="ja-JP" altLang="en-US" sz="2000" dirty="0">
                <a:solidFill>
                  <a:schemeClr val="tx1"/>
                </a:solidFill>
              </a:rPr>
              <a:t>というコンセプトで制作を始めたゲームです。</a:t>
            </a:r>
          </a:p>
        </p:txBody>
      </p:sp>
      <p:pic>
        <p:nvPicPr>
          <p:cNvPr id="14" name="図 13">
            <a:extLst>
              <a:ext uri="{FF2B5EF4-FFF2-40B4-BE49-F238E27FC236}">
                <a16:creationId xmlns:a16="http://schemas.microsoft.com/office/drawing/2014/main" id="{4EC73C55-232C-4EBD-B85B-CE3F79BA9A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7011" y="669297"/>
            <a:ext cx="3147956" cy="2365904"/>
          </a:xfrm>
          <a:prstGeom prst="rect">
            <a:avLst/>
          </a:prstGeom>
        </p:spPr>
      </p:pic>
      <p:pic>
        <p:nvPicPr>
          <p:cNvPr id="16" name="図 15">
            <a:extLst>
              <a:ext uri="{FF2B5EF4-FFF2-40B4-BE49-F238E27FC236}">
                <a16:creationId xmlns:a16="http://schemas.microsoft.com/office/drawing/2014/main" id="{A2D05E53-1D72-4CDF-9842-8613F190CE9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910" y="4283617"/>
            <a:ext cx="3147956" cy="2355050"/>
          </a:xfrm>
          <a:prstGeom prst="rect">
            <a:avLst/>
          </a:prstGeom>
        </p:spPr>
      </p:pic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59CE1C97-84C4-4AC6-9FDE-714AA14B82AE}"/>
              </a:ext>
            </a:extLst>
          </p:cNvPr>
          <p:cNvSpPr/>
          <p:nvPr/>
        </p:nvSpPr>
        <p:spPr>
          <a:xfrm>
            <a:off x="4677011" y="3299226"/>
            <a:ext cx="3683000" cy="3328858"/>
          </a:xfrm>
          <a:prstGeom prst="rect">
            <a:avLst/>
          </a:prstGeom>
          <a:solidFill>
            <a:schemeClr val="bg2">
              <a:lumMod val="75000"/>
              <a:alpha val="90000"/>
            </a:schemeClr>
          </a:solidFill>
          <a:ln w="63500">
            <a:solidFill>
              <a:schemeClr val="bg2">
                <a:alpha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t"/>
          <a:lstStyle/>
          <a:p>
            <a:r>
              <a:rPr kumimoji="1" lang="en-US" altLang="ja-JP" sz="2000" dirty="0">
                <a:solidFill>
                  <a:schemeClr val="tx1"/>
                </a:solidFill>
              </a:rPr>
              <a:t>【</a:t>
            </a:r>
            <a:r>
              <a:rPr kumimoji="1" lang="ja-JP" altLang="en-US" sz="2000" dirty="0">
                <a:solidFill>
                  <a:schemeClr val="tx1"/>
                </a:solidFill>
              </a:rPr>
              <a:t>製作期間</a:t>
            </a:r>
            <a:r>
              <a:rPr kumimoji="1" lang="en-US" altLang="ja-JP" sz="2000" dirty="0">
                <a:solidFill>
                  <a:schemeClr val="tx1"/>
                </a:solidFill>
              </a:rPr>
              <a:t>】</a:t>
            </a:r>
          </a:p>
          <a:p>
            <a:r>
              <a:rPr kumimoji="1" lang="ja-JP" altLang="en-US" sz="2000" dirty="0">
                <a:solidFill>
                  <a:schemeClr val="tx1"/>
                </a:solidFill>
              </a:rPr>
              <a:t>３週間</a:t>
            </a:r>
            <a:endParaRPr kumimoji="1" lang="en-US" altLang="ja-JP" sz="2000" dirty="0">
              <a:solidFill>
                <a:schemeClr val="tx1"/>
              </a:solidFill>
            </a:endParaRPr>
          </a:p>
          <a:p>
            <a:endParaRPr kumimoji="1" lang="en-US" altLang="ja-JP" sz="2000" dirty="0">
              <a:solidFill>
                <a:schemeClr val="tx1"/>
              </a:solidFill>
            </a:endParaRPr>
          </a:p>
          <a:p>
            <a:r>
              <a:rPr kumimoji="1" lang="en-US" altLang="ja-JP" sz="2000" dirty="0">
                <a:solidFill>
                  <a:schemeClr val="tx1"/>
                </a:solidFill>
              </a:rPr>
              <a:t>【</a:t>
            </a:r>
            <a:r>
              <a:rPr kumimoji="1" lang="ja-JP" altLang="en-US" sz="2000" dirty="0">
                <a:solidFill>
                  <a:schemeClr val="tx1"/>
                </a:solidFill>
              </a:rPr>
              <a:t>使用ツール</a:t>
            </a:r>
            <a:r>
              <a:rPr kumimoji="1" lang="en-US" altLang="ja-JP" sz="2000" dirty="0">
                <a:solidFill>
                  <a:schemeClr val="tx1"/>
                </a:solidFill>
              </a:rPr>
              <a:t>】</a:t>
            </a:r>
          </a:p>
          <a:p>
            <a:r>
              <a:rPr kumimoji="1" lang="en-US" altLang="ja-JP" sz="2000" dirty="0">
                <a:solidFill>
                  <a:schemeClr val="tx1"/>
                </a:solidFill>
              </a:rPr>
              <a:t>C++</a:t>
            </a:r>
            <a:r>
              <a:rPr kumimoji="1" lang="ja-JP" altLang="en-US" sz="2000" dirty="0">
                <a:solidFill>
                  <a:schemeClr val="tx1"/>
                </a:solidFill>
              </a:rPr>
              <a:t>、</a:t>
            </a:r>
            <a:r>
              <a:rPr kumimoji="1" lang="en-US" altLang="ja-JP" sz="2000" dirty="0">
                <a:solidFill>
                  <a:schemeClr val="tx1"/>
                </a:solidFill>
              </a:rPr>
              <a:t>DX</a:t>
            </a:r>
            <a:r>
              <a:rPr kumimoji="1" lang="ja-JP" altLang="en-US" sz="2000" dirty="0">
                <a:solidFill>
                  <a:schemeClr val="tx1"/>
                </a:solidFill>
              </a:rPr>
              <a:t>ライブラリ、</a:t>
            </a:r>
            <a:r>
              <a:rPr kumimoji="1" lang="en-US" altLang="ja-JP" sz="2000" dirty="0" err="1">
                <a:solidFill>
                  <a:schemeClr val="tx1"/>
                </a:solidFill>
              </a:rPr>
              <a:t>VSCode</a:t>
            </a:r>
            <a:endParaRPr kumimoji="1" lang="en-US" altLang="ja-JP" sz="2000" dirty="0">
              <a:solidFill>
                <a:schemeClr val="tx1"/>
              </a:solidFill>
            </a:endParaRPr>
          </a:p>
          <a:p>
            <a:endParaRPr kumimoji="1" lang="en-US" altLang="ja-JP" sz="2000" dirty="0">
              <a:solidFill>
                <a:schemeClr val="tx1"/>
              </a:solidFill>
            </a:endParaRPr>
          </a:p>
          <a:p>
            <a:r>
              <a:rPr kumimoji="1" lang="en-US" altLang="ja-JP" sz="2000" dirty="0">
                <a:solidFill>
                  <a:schemeClr val="tx1"/>
                </a:solidFill>
              </a:rPr>
              <a:t>【</a:t>
            </a:r>
            <a:r>
              <a:rPr kumimoji="1" lang="ja-JP" altLang="en-US" sz="2000" dirty="0">
                <a:solidFill>
                  <a:schemeClr val="tx1"/>
                </a:solidFill>
              </a:rPr>
              <a:t>製作者</a:t>
            </a:r>
            <a:r>
              <a:rPr kumimoji="1" lang="en-US" altLang="ja-JP" sz="2000" dirty="0">
                <a:solidFill>
                  <a:schemeClr val="tx1"/>
                </a:solidFill>
              </a:rPr>
              <a:t>】</a:t>
            </a:r>
          </a:p>
          <a:p>
            <a:r>
              <a:rPr kumimoji="1" lang="ja-JP" altLang="en-US" sz="2000" dirty="0">
                <a:solidFill>
                  <a:schemeClr val="tx1"/>
                </a:solidFill>
              </a:rPr>
              <a:t>姫路情報</a:t>
            </a:r>
            <a:r>
              <a:rPr kumimoji="1" lang="en-US" altLang="ja-JP" sz="2000" dirty="0">
                <a:solidFill>
                  <a:schemeClr val="tx1"/>
                </a:solidFill>
              </a:rPr>
              <a:t>IT</a:t>
            </a:r>
            <a:r>
              <a:rPr kumimoji="1" lang="ja-JP" altLang="en-US" sz="2000" dirty="0">
                <a:solidFill>
                  <a:schemeClr val="tx1"/>
                </a:solidFill>
              </a:rPr>
              <a:t>クリエイター専門学校 クリエイター学科</a:t>
            </a:r>
            <a:endParaRPr kumimoji="1" lang="en-US" altLang="ja-JP" sz="2000" dirty="0">
              <a:solidFill>
                <a:schemeClr val="tx1"/>
              </a:solidFill>
            </a:endParaRPr>
          </a:p>
          <a:p>
            <a:r>
              <a:rPr kumimoji="1" lang="ja-JP" altLang="en-US" sz="2000" dirty="0">
                <a:solidFill>
                  <a:schemeClr val="tx1"/>
                </a:solidFill>
              </a:rPr>
              <a:t>２年 森口 誠也</a:t>
            </a:r>
          </a:p>
        </p:txBody>
      </p:sp>
    </p:spTree>
    <p:extLst>
      <p:ext uri="{BB962C8B-B14F-4D97-AF65-F5344CB8AC3E}">
        <p14:creationId xmlns:p14="http://schemas.microsoft.com/office/powerpoint/2010/main" val="39791422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0C4A1D31-71D2-4CD3-99B5-04E2747B59EC}"/>
              </a:ext>
            </a:extLst>
          </p:cNvPr>
          <p:cNvSpPr txBox="1"/>
          <p:nvPr/>
        </p:nvSpPr>
        <p:spPr>
          <a:xfrm>
            <a:off x="872065" y="338667"/>
            <a:ext cx="439420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6400" dirty="0"/>
              <a:t>アイテム</a:t>
            </a:r>
            <a:r>
              <a:rPr kumimoji="1" lang="en-US" altLang="ja-JP" sz="6400" dirty="0"/>
              <a:t>UI</a:t>
            </a:r>
            <a:endParaRPr kumimoji="1" lang="ja-JP" altLang="en-US" sz="6400" dirty="0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905809F5-1AA7-46A2-9496-A81F01C2C7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267" y="1462617"/>
            <a:ext cx="4876800" cy="342900"/>
          </a:xfrm>
          <a:prstGeom prst="rect">
            <a:avLst/>
          </a:prstGeom>
        </p:spPr>
      </p:pic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458A4763-8034-432A-A94D-BF52108841B3}"/>
              </a:ext>
            </a:extLst>
          </p:cNvPr>
          <p:cNvSpPr/>
          <p:nvPr/>
        </p:nvSpPr>
        <p:spPr>
          <a:xfrm>
            <a:off x="567268" y="1969959"/>
            <a:ext cx="7599681" cy="1162847"/>
          </a:xfrm>
          <a:prstGeom prst="rect">
            <a:avLst/>
          </a:prstGeom>
          <a:solidFill>
            <a:schemeClr val="bg2">
              <a:lumMod val="75000"/>
              <a:alpha val="90000"/>
            </a:schemeClr>
          </a:solidFill>
          <a:ln w="63500">
            <a:solidFill>
              <a:schemeClr val="bg2">
                <a:alpha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t"/>
          <a:lstStyle/>
          <a:p>
            <a:r>
              <a:rPr kumimoji="1" lang="ja-JP" altLang="en-US" sz="2000" dirty="0">
                <a:ln w="6350">
                  <a:noFill/>
                </a:ln>
                <a:solidFill>
                  <a:schemeClr val="tx1"/>
                </a:solidFill>
              </a:rPr>
              <a:t>所持アイテムは</a:t>
            </a:r>
            <a:r>
              <a:rPr kumimoji="1" lang="en-US" altLang="ja-JP" sz="2000" dirty="0">
                <a:ln w="6350">
                  <a:noFill/>
                </a:ln>
                <a:solidFill>
                  <a:schemeClr val="tx1"/>
                </a:solidFill>
              </a:rPr>
              <a:t>UI</a:t>
            </a:r>
            <a:r>
              <a:rPr kumimoji="1" lang="ja-JP" altLang="en-US" sz="2000" dirty="0">
                <a:ln w="6350">
                  <a:noFill/>
                </a:ln>
                <a:solidFill>
                  <a:schemeClr val="tx1"/>
                </a:solidFill>
              </a:rPr>
              <a:t>とデータに分けて実装し、アイテムを管理する</a:t>
            </a:r>
            <a:r>
              <a:rPr kumimoji="1" lang="en-US" altLang="ja-JP" sz="2000" dirty="0">
                <a:ln w="6350">
                  <a:noFill/>
                </a:ln>
                <a:solidFill>
                  <a:schemeClr val="tx1"/>
                </a:solidFill>
              </a:rPr>
              <a:t>UI</a:t>
            </a:r>
            <a:r>
              <a:rPr kumimoji="1" lang="ja-JP" altLang="en-US" sz="2000" dirty="0">
                <a:ln w="6350">
                  <a:noFill/>
                </a:ln>
                <a:solidFill>
                  <a:schemeClr val="tx1"/>
                </a:solidFill>
              </a:rPr>
              <a:t>はインベントリやアイテムボックス等に派生させやすいよう</a:t>
            </a:r>
            <a:endParaRPr kumimoji="1" lang="en-US" altLang="ja-JP" sz="2000" dirty="0">
              <a:ln w="6350">
                <a:noFill/>
              </a:ln>
              <a:solidFill>
                <a:schemeClr val="tx1"/>
              </a:solidFill>
            </a:endParaRPr>
          </a:p>
          <a:p>
            <a:r>
              <a:rPr kumimoji="1" lang="ja-JP" altLang="en-US" sz="2000" dirty="0">
                <a:ln w="6350">
                  <a:noFill/>
                </a:ln>
                <a:solidFill>
                  <a:schemeClr val="tx1"/>
                </a:solidFill>
              </a:rPr>
              <a:t>意識して設計しています。</a:t>
            </a:r>
            <a:endParaRPr kumimoji="1" lang="en-US" altLang="ja-JP" sz="2000" dirty="0">
              <a:ln w="6350">
                <a:noFill/>
              </a:ln>
              <a:solidFill>
                <a:schemeClr val="tx1"/>
              </a:solidFill>
            </a:endParaRPr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5C57016F-3D64-41E4-B68D-7060068126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267" y="3327400"/>
            <a:ext cx="7599681" cy="2997149"/>
          </a:xfrm>
          <a:prstGeom prst="rect">
            <a:avLst/>
          </a:prstGeom>
        </p:spPr>
      </p:pic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943A1A46-64CD-4BC5-92DA-B18EBF0F7990}"/>
              </a:ext>
            </a:extLst>
          </p:cNvPr>
          <p:cNvSpPr txBox="1"/>
          <p:nvPr/>
        </p:nvSpPr>
        <p:spPr>
          <a:xfrm>
            <a:off x="567267" y="6324549"/>
            <a:ext cx="1820333" cy="33855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ja-JP" sz="1600" dirty="0"/>
              <a:t>Source/</a:t>
            </a:r>
            <a:r>
              <a:rPr kumimoji="1" lang="en-US" altLang="ja-JP" sz="1600" dirty="0" err="1"/>
              <a:t>UiItembox</a:t>
            </a:r>
            <a:endParaRPr kumimoji="1" lang="ja-JP" altLang="en-US" sz="1600" dirty="0"/>
          </a:p>
        </p:txBody>
      </p:sp>
    </p:spTree>
    <p:extLst>
      <p:ext uri="{BB962C8B-B14F-4D97-AF65-F5344CB8AC3E}">
        <p14:creationId xmlns:p14="http://schemas.microsoft.com/office/powerpoint/2010/main" val="41962972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0C4A1D31-71D2-4CD3-99B5-04E2747B59EC}"/>
              </a:ext>
            </a:extLst>
          </p:cNvPr>
          <p:cNvSpPr txBox="1"/>
          <p:nvPr/>
        </p:nvSpPr>
        <p:spPr>
          <a:xfrm>
            <a:off x="872066" y="338667"/>
            <a:ext cx="730673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6400" dirty="0"/>
              <a:t>Data</a:t>
            </a:r>
            <a:r>
              <a:rPr kumimoji="1" lang="ja-JP" altLang="en-US" sz="6400" dirty="0"/>
              <a:t>クラス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905809F5-1AA7-46A2-9496-A81F01C2C7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267" y="1462617"/>
            <a:ext cx="4876800" cy="342900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B15546A5-3CA2-4813-B173-AE6AB63EB8E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867"/>
          <a:stretch/>
        </p:blipFill>
        <p:spPr>
          <a:xfrm>
            <a:off x="567267" y="3053052"/>
            <a:ext cx="6409267" cy="1883015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99E0E51E-F849-4DF9-AD84-1C8A6EB24D0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1358"/>
          <a:stretch/>
        </p:blipFill>
        <p:spPr>
          <a:xfrm>
            <a:off x="567267" y="5087798"/>
            <a:ext cx="8263467" cy="1524669"/>
          </a:xfrm>
          <a:prstGeom prst="rect">
            <a:avLst/>
          </a:prstGeom>
        </p:spPr>
      </p:pic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5F60096E-A461-44C3-BC06-071F87778C8A}"/>
              </a:ext>
            </a:extLst>
          </p:cNvPr>
          <p:cNvSpPr/>
          <p:nvPr/>
        </p:nvSpPr>
        <p:spPr>
          <a:xfrm>
            <a:off x="567266" y="1870716"/>
            <a:ext cx="8263467" cy="920750"/>
          </a:xfrm>
          <a:prstGeom prst="rect">
            <a:avLst/>
          </a:prstGeom>
          <a:solidFill>
            <a:schemeClr val="bg2">
              <a:lumMod val="75000"/>
              <a:alpha val="90000"/>
            </a:schemeClr>
          </a:solidFill>
          <a:ln w="63500">
            <a:solidFill>
              <a:schemeClr val="bg2">
                <a:alpha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t"/>
          <a:lstStyle/>
          <a:p>
            <a:r>
              <a:rPr kumimoji="1" lang="ja-JP" altLang="en-US" sz="2000" dirty="0">
                <a:ln w="6350">
                  <a:noFill/>
                </a:ln>
                <a:solidFill>
                  <a:schemeClr val="tx1"/>
                </a:solidFill>
              </a:rPr>
              <a:t>マスターデータを</a:t>
            </a:r>
            <a:r>
              <a:rPr kumimoji="1" lang="en-US" altLang="ja-JP" sz="2000" dirty="0">
                <a:ln w="6350">
                  <a:noFill/>
                </a:ln>
                <a:solidFill>
                  <a:schemeClr val="tx1"/>
                </a:solidFill>
              </a:rPr>
              <a:t>Data</a:t>
            </a:r>
            <a:r>
              <a:rPr kumimoji="1" lang="ja-JP" altLang="en-US" sz="2000" dirty="0">
                <a:ln w="6350">
                  <a:noFill/>
                </a:ln>
                <a:solidFill>
                  <a:schemeClr val="tx1"/>
                </a:solidFill>
              </a:rPr>
              <a:t>クラスにまとめることでデータの追加・管理をしやすくなり、誤字によるエラーも防止しています。</a:t>
            </a:r>
            <a:endParaRPr kumimoji="1" lang="en-US" altLang="ja-JP" sz="2000" dirty="0">
              <a:ln w="6350">
                <a:noFill/>
              </a:ln>
              <a:solidFill>
                <a:schemeClr val="tx1"/>
              </a:solidFill>
            </a:endParaRPr>
          </a:p>
          <a:p>
            <a:endParaRPr kumimoji="1" lang="en-US" altLang="ja-JP" sz="2000" dirty="0">
              <a:ln w="6350">
                <a:noFill/>
              </a:ln>
              <a:solidFill>
                <a:schemeClr val="tx1"/>
              </a:solidFill>
            </a:endParaRPr>
          </a:p>
        </p:txBody>
      </p:sp>
      <p:pic>
        <p:nvPicPr>
          <p:cNvPr id="10" name="図 9">
            <a:extLst>
              <a:ext uri="{FF2B5EF4-FFF2-40B4-BE49-F238E27FC236}">
                <a16:creationId xmlns:a16="http://schemas.microsoft.com/office/drawing/2014/main" id="{4FFBA4AC-DF31-4BD6-95BA-47781B40363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4942" y="3053052"/>
            <a:ext cx="1371791" cy="1286054"/>
          </a:xfrm>
          <a:prstGeom prst="rect">
            <a:avLst/>
          </a:prstGeom>
        </p:spPr>
      </p:pic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5B0EAEB5-884A-442B-87E5-19B5ED638AA5}"/>
              </a:ext>
            </a:extLst>
          </p:cNvPr>
          <p:cNvSpPr txBox="1"/>
          <p:nvPr/>
        </p:nvSpPr>
        <p:spPr>
          <a:xfrm>
            <a:off x="6976534" y="4589046"/>
            <a:ext cx="1820333" cy="33855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ja-JP" sz="1600" dirty="0"/>
              <a:t>Source/</a:t>
            </a:r>
            <a:r>
              <a:rPr kumimoji="1" lang="en-US" altLang="ja-JP" sz="1600" dirty="0" err="1"/>
              <a:t>ModelData</a:t>
            </a:r>
            <a:endParaRPr kumimoji="1" lang="ja-JP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7779900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0C4A1D31-71D2-4CD3-99B5-04E2747B59EC}"/>
              </a:ext>
            </a:extLst>
          </p:cNvPr>
          <p:cNvSpPr txBox="1"/>
          <p:nvPr/>
        </p:nvSpPr>
        <p:spPr>
          <a:xfrm>
            <a:off x="872065" y="338667"/>
            <a:ext cx="574040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6400" dirty="0"/>
              <a:t>Excel</a:t>
            </a:r>
            <a:r>
              <a:rPr kumimoji="1" lang="ja-JP" altLang="en-US" sz="6400" dirty="0"/>
              <a:t>連携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905809F5-1AA7-46A2-9496-A81F01C2C7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267" y="1462617"/>
            <a:ext cx="4876800" cy="342900"/>
          </a:xfrm>
          <a:prstGeom prst="rect">
            <a:avLst/>
          </a:prstGeom>
        </p:spPr>
      </p:pic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115BEF00-17C6-4030-B9B6-2A54B5CF68A6}"/>
              </a:ext>
            </a:extLst>
          </p:cNvPr>
          <p:cNvSpPr/>
          <p:nvPr/>
        </p:nvSpPr>
        <p:spPr>
          <a:xfrm>
            <a:off x="3729789" y="1958334"/>
            <a:ext cx="5042129" cy="1181262"/>
          </a:xfrm>
          <a:prstGeom prst="rect">
            <a:avLst/>
          </a:prstGeom>
          <a:solidFill>
            <a:schemeClr val="bg2">
              <a:lumMod val="75000"/>
              <a:alpha val="90000"/>
            </a:schemeClr>
          </a:solidFill>
          <a:ln w="63500">
            <a:solidFill>
              <a:schemeClr val="bg2">
                <a:alpha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t"/>
          <a:lstStyle/>
          <a:p>
            <a:r>
              <a:rPr kumimoji="1" lang="ja-JP" altLang="en-US" sz="2000" dirty="0">
                <a:ln w="6350">
                  <a:noFill/>
                </a:ln>
                <a:solidFill>
                  <a:schemeClr val="tx1"/>
                </a:solidFill>
              </a:rPr>
              <a:t>ランダムでマップに生成されるオブジェクトやアイテムの位置を、</a:t>
            </a:r>
            <a:endParaRPr kumimoji="1" lang="en-US" altLang="ja-JP" sz="2000" dirty="0">
              <a:ln w="6350">
                <a:noFill/>
              </a:ln>
              <a:solidFill>
                <a:schemeClr val="tx1"/>
              </a:solidFill>
            </a:endParaRPr>
          </a:p>
          <a:p>
            <a:r>
              <a:rPr kumimoji="1" lang="en-US" altLang="ja-JP" sz="2000" dirty="0">
                <a:ln w="6350">
                  <a:noFill/>
                </a:ln>
                <a:solidFill>
                  <a:schemeClr val="tx1"/>
                </a:solidFill>
              </a:rPr>
              <a:t>Excel</a:t>
            </a:r>
            <a:r>
              <a:rPr kumimoji="1" lang="ja-JP" altLang="en-US" sz="2000" dirty="0">
                <a:ln w="6350">
                  <a:noFill/>
                </a:ln>
                <a:solidFill>
                  <a:schemeClr val="tx1"/>
                </a:solidFill>
              </a:rPr>
              <a:t>から設定することが出来ます。</a:t>
            </a:r>
            <a:endParaRPr kumimoji="1" lang="en-US" altLang="ja-JP" sz="2000" dirty="0">
              <a:ln w="6350">
                <a:noFill/>
              </a:ln>
              <a:solidFill>
                <a:schemeClr val="tx1"/>
              </a:solidFill>
            </a:endParaRPr>
          </a:p>
          <a:p>
            <a:endParaRPr kumimoji="1" lang="en-US" altLang="ja-JP" sz="2000" dirty="0">
              <a:ln w="6350">
                <a:noFill/>
              </a:ln>
              <a:solidFill>
                <a:schemeClr val="tx1"/>
              </a:solidFill>
            </a:endParaRPr>
          </a:p>
          <a:p>
            <a:endParaRPr kumimoji="1" lang="en-US" altLang="ja-JP" sz="2000" dirty="0">
              <a:ln w="6350">
                <a:noFill/>
              </a:ln>
              <a:solidFill>
                <a:schemeClr val="tx1"/>
              </a:solidFill>
            </a:endParaRPr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A67DCAD5-85AE-4AD7-9404-51E30933A6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5999" y="3427220"/>
            <a:ext cx="5257801" cy="2846580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2A9C1CB1-A6E2-40D0-96E6-93D3087F7D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139" y="2102024"/>
            <a:ext cx="3204860" cy="4171776"/>
          </a:xfrm>
          <a:prstGeom prst="rect">
            <a:avLst/>
          </a:prstGeom>
        </p:spPr>
      </p:pic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D32A8E45-1FEF-42D8-809D-7912B239B13D}"/>
              </a:ext>
            </a:extLst>
          </p:cNvPr>
          <p:cNvSpPr txBox="1"/>
          <p:nvPr/>
        </p:nvSpPr>
        <p:spPr>
          <a:xfrm>
            <a:off x="5469467" y="6273800"/>
            <a:ext cx="3344333" cy="33855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kumimoji="1" lang="en-US" altLang="ja-JP" sz="1600" dirty="0"/>
              <a:t>Source/FieldObjectGenerator.cpp</a:t>
            </a:r>
            <a:endParaRPr kumimoji="1" lang="ja-JP" altLang="en-US" sz="1600" dirty="0"/>
          </a:p>
        </p:txBody>
      </p:sp>
    </p:spTree>
    <p:extLst>
      <p:ext uri="{BB962C8B-B14F-4D97-AF65-F5344CB8AC3E}">
        <p14:creationId xmlns:p14="http://schemas.microsoft.com/office/powerpoint/2010/main" val="708062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しねきゃぷしょん">
      <a:majorFont>
        <a:latin typeface="しねきゃぷしょん"/>
        <a:ea typeface="しねきゃぷしょん"/>
        <a:cs typeface=""/>
      </a:majorFont>
      <a:minorFont>
        <a:latin typeface="しねきゃぷしょん"/>
        <a:ea typeface="しねきゃぷしょん"/>
        <a:cs typeface="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658</TotalTime>
  <Words>261</Words>
  <Application>Microsoft Office PowerPoint</Application>
  <PresentationFormat>画面に合わせる (4:3)</PresentationFormat>
  <Paragraphs>48</Paragraphs>
  <Slides>6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6</vt:i4>
      </vt:variant>
    </vt:vector>
  </HeadingPairs>
  <TitlesOfParts>
    <vt:vector size="10" baseType="lpstr">
      <vt:lpstr>しねきゃぷしょん</vt:lpstr>
      <vt:lpstr>游ゴシック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森口 誠也</dc:creator>
  <cp:lastModifiedBy>森口 誠也</cp:lastModifiedBy>
  <cp:revision>32</cp:revision>
  <dcterms:created xsi:type="dcterms:W3CDTF">2024-07-16T00:36:43Z</dcterms:created>
  <dcterms:modified xsi:type="dcterms:W3CDTF">2024-07-17T05:04:34Z</dcterms:modified>
</cp:coreProperties>
</file>

<file path=docProps/thumbnail.jpeg>
</file>